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6"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80" d="100"/>
          <a:sy n="80" d="100"/>
        </p:scale>
        <p:origin x="-706" y="-58"/>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F0A5D858-E83A-484F-855B-B8588169095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D12CA830-517F-4098-B9C1-4C34CDB2852D}"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FCF0EE0E-BA8A-4523-A3E3-B551887A45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3ACABF52-890D-4E7F-81FA-8DB0BD99DD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F8060D79-6F14-4204-A585-88DB46303A9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B8388A6E-175C-4CE3-BB26-C549455F38C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775B8449-13CA-4BD0-ACE0-7D7852D0A86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40438ED-FAB4-406C-9771-E005050B237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92950D6B-F4CD-4F2A-801F-50AF5F9FDCE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618295E6-EA31-49F8-99FC-8B22A4AA757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44A0D85A-0D89-494E-862C-5D1FF7DA24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E538F51-38DD-40C3-88A3-A0AD96C6482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ACA9ADE-D466-49F6-A600-602A51BAF00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C6A8A12-6D49-46E3-AE7F-73B69397F25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79" r:id="rId2"/>
    <p:sldLayoutId id="2147483989" r:id="rId3"/>
    <p:sldLayoutId id="2147483990" r:id="rId4"/>
    <p:sldLayoutId id="2147483991" r:id="rId5"/>
    <p:sldLayoutId id="2147483992" r:id="rId6"/>
    <p:sldLayoutId id="2147483978" r:id="rId7"/>
    <p:sldLayoutId id="2147483993" r:id="rId8"/>
    <p:sldLayoutId id="2147483994" r:id="rId9"/>
    <p:sldLayoutId id="2147483977" r:id="rId10"/>
    <p:sldLayoutId id="2147483976"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5" descr="cid:image002.jpg@01CD23BA.60BF4750"/>
          <p:cNvPicPr>
            <a:picLocks noChangeAspect="1" noChangeArrowheads="1"/>
          </p:cNvPicPr>
          <p:nvPr/>
        </p:nvPicPr>
        <p:blipFill>
          <a:blip r:embed="rId3" r:link="rId4" cstate="print"/>
          <a:srcRect/>
          <a:stretch>
            <a:fillRect/>
          </a:stretch>
        </p:blipFill>
        <p:spPr bwMode="auto">
          <a:xfrm>
            <a:off x="5568950" y="6046788"/>
            <a:ext cx="3311525" cy="811212"/>
          </a:xfrm>
          <a:prstGeom prst="rect">
            <a:avLst/>
          </a:prstGeom>
          <a:noFill/>
          <a:ln w="9525">
            <a:noFill/>
            <a:miter lim="800000"/>
            <a:headEnd/>
            <a:tailEnd/>
          </a:ln>
        </p:spPr>
      </p:pic>
      <p:graphicFrame>
        <p:nvGraphicFramePr>
          <p:cNvPr id="5" name="Table 4"/>
          <p:cNvGraphicFramePr>
            <a:graphicFrameLocks noGrp="1"/>
          </p:cNvGraphicFramePr>
          <p:nvPr/>
        </p:nvGraphicFramePr>
        <p:xfrm>
          <a:off x="127000" y="122238"/>
          <a:ext cx="8902700" cy="777875"/>
        </p:xfrm>
        <a:graphic>
          <a:graphicData uri="http://schemas.openxmlformats.org/drawingml/2006/table">
            <a:tbl>
              <a:tblPr/>
              <a:tblGrid>
                <a:gridCol w="2225675"/>
                <a:gridCol w="2224088"/>
                <a:gridCol w="3900487"/>
                <a:gridCol w="552450"/>
              </a:tblGrid>
              <a:tr h="49045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HS&amp;E INCIDENT BULLETIN</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Quarter 2012</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287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Type of Incident:</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Fracture</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6" name="Table 5"/>
          <p:cNvGraphicFramePr>
            <a:graphicFrameLocks noGrp="1"/>
          </p:cNvGraphicFramePr>
          <p:nvPr/>
        </p:nvGraphicFramePr>
        <p:xfrm>
          <a:off x="123825" y="962025"/>
          <a:ext cx="8907463" cy="5645151"/>
        </p:xfrm>
        <a:graphic>
          <a:graphicData uri="http://schemas.openxmlformats.org/drawingml/2006/table">
            <a:tbl>
              <a:tblPr firstRow="1" bandRow="1">
                <a:tableStyleId>{5C22544A-7EE6-4342-B048-85BDC9FD1C3A}</a:tableStyleId>
              </a:tblPr>
              <a:tblGrid>
                <a:gridCol w="4448257"/>
                <a:gridCol w="663067"/>
                <a:gridCol w="3796139"/>
              </a:tblGrid>
              <a:tr h="327723">
                <a:tc>
                  <a:txBody>
                    <a:bodyPr/>
                    <a:lstStyle/>
                    <a:p>
                      <a:r>
                        <a:rPr lang="en-GB" sz="900" b="1" dirty="0" smtClean="0">
                          <a:solidFill>
                            <a:schemeClr val="bg1"/>
                          </a:solidFill>
                        </a:rPr>
                        <a:t>Summary:</a:t>
                      </a:r>
                      <a:endParaRPr lang="en-GB" sz="9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txBody>
                  <a:tcPr marL="89994" marR="89994" marT="90021" marB="90021">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hMerge="1">
                  <a:txBody>
                    <a:bodyPr/>
                    <a:lstStyle/>
                    <a:p>
                      <a:endParaRPr lang="en-GB"/>
                    </a:p>
                  </a:txBody>
                  <a:tcPr/>
                </a:tc>
              </a:tr>
              <a:tr h="2340545">
                <a:tc>
                  <a:txBody>
                    <a:bodyPr/>
                    <a:lstStyle/>
                    <a:p>
                      <a:endParaRPr kumimoji="0" lang="en-US" sz="1100" b="0" i="0" u="none" strike="noStrike" kern="1200" baseline="0" dirty="0" smtClean="0">
                        <a:solidFill>
                          <a:schemeClr val="dk1"/>
                        </a:solidFill>
                        <a:latin typeface="+mn-lt"/>
                        <a:ea typeface="+mn-ea"/>
                        <a:cs typeface="+mn-cs"/>
                      </a:endParaRPr>
                    </a:p>
                    <a:p>
                      <a:r>
                        <a:rPr kumimoji="0" lang="en-US" sz="1100" b="0" i="0" u="none" strike="noStrike" kern="1200" baseline="0" dirty="0" smtClean="0">
                          <a:solidFill>
                            <a:schemeClr val="dk1"/>
                          </a:solidFill>
                          <a:latin typeface="+mn-lt"/>
                          <a:ea typeface="+mn-ea"/>
                          <a:cs typeface="+mn-cs"/>
                        </a:rPr>
                        <a:t> While polishing a dowel pin chucked in a small tool-making lathe (Monarch), the machinist’s glove was caught around the part injuring his hand. The machinist was wearing cut-resistant gloves with anti-slip coating while polishing. The machinist was using a small, folded strip of emery cloth wrapped around the part with the ends pinched in his fingers. As he worked the cloth back and forth with the part rotating, he inadvertently allowed his left hand to contact the part. The part grabbed the thumb of his glove and pulled his hand into and around the part. </a:t>
                      </a:r>
                      <a:endParaRPr lang="en-GB" sz="1200" dirty="0">
                        <a:solidFill>
                          <a:schemeClr val="tx1"/>
                        </a:solidFill>
                      </a:endParaRPr>
                    </a:p>
                  </a:txBody>
                  <a:tcPr marL="89994" marR="89994" marT="90021" marB="90021">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vMerge="1">
                  <a:txBody>
                    <a:bodyPr/>
                    <a:lstStyle/>
                    <a:p>
                      <a:endParaRPr lang="en-GB" sz="1000" dirty="0">
                        <a:solidFill>
                          <a:schemeClr val="tx1"/>
                        </a:solidFill>
                      </a:endParaRPr>
                    </a:p>
                  </a:txBody>
                  <a:tcPr marL="90000" marR="90000" marT="90000" marB="90000">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vMerge="1">
                  <a:txBody>
                    <a:bodyPr/>
                    <a:lstStyle/>
                    <a:p>
                      <a:endParaRPr lang="en-GB"/>
                    </a:p>
                  </a:txBody>
                  <a:tcPr/>
                </a:tc>
              </a:tr>
              <a:tr h="327723">
                <a:tc>
                  <a:txBody>
                    <a:bodyPr/>
                    <a:lstStyle/>
                    <a:p>
                      <a:r>
                        <a:rPr lang="en-GB" sz="1200" b="1" dirty="0" smtClean="0">
                          <a:solidFill>
                            <a:schemeClr val="bg1"/>
                          </a:solidFill>
                        </a:rPr>
                        <a:t>Root</a:t>
                      </a:r>
                      <a:r>
                        <a:rPr lang="en-GB" sz="1200" b="1" baseline="0" dirty="0" smtClean="0">
                          <a:solidFill>
                            <a:schemeClr val="bg1"/>
                          </a:solidFill>
                        </a:rPr>
                        <a:t> Causes</a:t>
                      </a:r>
                      <a:r>
                        <a:rPr lang="en-GB" sz="1000" b="1" dirty="0" smtClean="0">
                          <a:solidFill>
                            <a:schemeClr val="bg1"/>
                          </a:solidFill>
                        </a:rPr>
                        <a:t>:</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gridSpan="2">
                  <a:txBody>
                    <a:bodyPr/>
                    <a:lstStyle/>
                    <a:p>
                      <a:r>
                        <a:rPr lang="en-GB" sz="1200" b="1" dirty="0" smtClean="0">
                          <a:solidFill>
                            <a:schemeClr val="bg1"/>
                          </a:solidFill>
                        </a:rPr>
                        <a:t>Actions Taken Thus Far: Next Steps</a:t>
                      </a:r>
                      <a:endParaRPr lang="en-GB" sz="1200" b="1" dirty="0">
                        <a:solidFill>
                          <a:schemeClr val="bg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hMerge="1">
                  <a:txBody>
                    <a:bodyPr/>
                    <a:lstStyle/>
                    <a:p>
                      <a:endParaRPr lang="en-GB"/>
                    </a:p>
                  </a:txBody>
                  <a:tcPr/>
                </a:tc>
              </a:tr>
              <a:tr h="1768011">
                <a:tc rowSpan="2">
                  <a:txBody>
                    <a:bodyPr/>
                    <a:lstStyle/>
                    <a:p>
                      <a:r>
                        <a:rPr kumimoji="0" lang="en-US" sz="900" b="0" i="0" u="none" strike="noStrike" kern="1200" baseline="0" dirty="0" smtClean="0">
                          <a:solidFill>
                            <a:schemeClr val="dk1"/>
                          </a:solidFill>
                          <a:latin typeface="+mn-lt"/>
                          <a:ea typeface="+mn-ea"/>
                          <a:cs typeface="+mn-cs"/>
                        </a:rPr>
                        <a:t>1. Wearing gloves near rotating element. Coincidentally, the topic of properly polishing rotating parts was discussed in the previous night’s daily safety meeting. The importance of not wearing gloves and using sufficiently long sandpaper was reiterated. </a:t>
                      </a:r>
                    </a:p>
                    <a:p>
                      <a:r>
                        <a:rPr kumimoji="0" lang="en-US" sz="900" b="0" i="0" u="none" strike="noStrike" kern="1200" baseline="0" dirty="0" smtClean="0">
                          <a:solidFill>
                            <a:schemeClr val="dk1"/>
                          </a:solidFill>
                          <a:latin typeface="+mn-lt"/>
                          <a:ea typeface="+mn-ea"/>
                          <a:cs typeface="+mn-cs"/>
                        </a:rPr>
                        <a:t>2. Non-slip coating on gloves increased grip. </a:t>
                      </a:r>
                    </a:p>
                    <a:p>
                      <a:r>
                        <a:rPr kumimoji="0" lang="en-US" sz="900" b="0" i="0" u="none" strike="noStrike" kern="1200" baseline="0" dirty="0" smtClean="0">
                          <a:solidFill>
                            <a:schemeClr val="dk1"/>
                          </a:solidFill>
                          <a:latin typeface="+mn-lt"/>
                          <a:ea typeface="+mn-ea"/>
                          <a:cs typeface="+mn-cs"/>
                        </a:rPr>
                        <a:t>3. Too short of a strip of emery cloth. Did not provide sufficient separation from part. </a:t>
                      </a:r>
                    </a:p>
                    <a:p>
                      <a:r>
                        <a:rPr kumimoji="0" lang="en-US" sz="900" b="0" i="0" u="none" strike="noStrike" kern="1200" baseline="0" dirty="0" smtClean="0">
                          <a:solidFill>
                            <a:schemeClr val="dk1"/>
                          </a:solidFill>
                          <a:latin typeface="+mn-lt"/>
                          <a:ea typeface="+mn-ea"/>
                          <a:cs typeface="+mn-cs"/>
                        </a:rPr>
                        <a:t>4. Emery cloth folded so that there was abrasive on both sides increasing friction with finger. </a:t>
                      </a:r>
                    </a:p>
                    <a:p>
                      <a:r>
                        <a:rPr kumimoji="0" lang="en-US" sz="900" b="0" i="0" u="none" strike="noStrike" kern="1200" baseline="0" dirty="0" smtClean="0">
                          <a:solidFill>
                            <a:schemeClr val="dk1"/>
                          </a:solidFill>
                          <a:latin typeface="+mn-lt"/>
                          <a:ea typeface="+mn-ea"/>
                          <a:cs typeface="+mn-cs"/>
                        </a:rPr>
                        <a:t>5. Machinist moving his hand too close to part. </a:t>
                      </a:r>
                    </a:p>
                    <a:p>
                      <a:r>
                        <a:rPr kumimoji="0" lang="en-US" sz="900" b="0" i="0" u="none" strike="noStrike" kern="1200" baseline="0" dirty="0" smtClean="0">
                          <a:solidFill>
                            <a:schemeClr val="dk1"/>
                          </a:solidFill>
                          <a:latin typeface="+mn-lt"/>
                          <a:ea typeface="+mn-ea"/>
                          <a:cs typeface="+mn-cs"/>
                        </a:rPr>
                        <a:t>6. First time manufacture of this particular part although it was a simple dowel pin. </a:t>
                      </a:r>
                    </a:p>
                    <a:p>
                      <a:r>
                        <a:rPr kumimoji="0" lang="en-US" sz="900" b="0" i="0" u="none" strike="noStrike" kern="1200" baseline="0" dirty="0" smtClean="0">
                          <a:solidFill>
                            <a:schemeClr val="dk1"/>
                          </a:solidFill>
                          <a:latin typeface="+mn-lt"/>
                          <a:ea typeface="+mn-ea"/>
                          <a:cs typeface="+mn-cs"/>
                        </a:rPr>
                        <a:t>7. JSEA in place located at machine. Recently updated on 2/11/2012 and indicates injured employee as approved operator. </a:t>
                      </a:r>
                    </a:p>
                    <a:p>
                      <a:r>
                        <a:rPr kumimoji="0" lang="en-US" sz="900" b="0" i="0" u="none" strike="noStrike" kern="1200" baseline="0" dirty="0" smtClean="0">
                          <a:solidFill>
                            <a:schemeClr val="dk1"/>
                          </a:solidFill>
                          <a:latin typeface="+mn-lt"/>
                          <a:ea typeface="+mn-ea"/>
                          <a:cs typeface="+mn-cs"/>
                        </a:rPr>
                        <a:t>8. Night shift operator had not review new JSEA but old JSEA in place. </a:t>
                      </a:r>
                    </a:p>
                    <a:p>
                      <a:r>
                        <a:rPr kumimoji="0" lang="en-US" sz="900" b="0" i="0" u="none" strike="noStrike" kern="1200" baseline="0" dirty="0" smtClean="0">
                          <a:solidFill>
                            <a:schemeClr val="dk1"/>
                          </a:solidFill>
                          <a:latin typeface="+mn-lt"/>
                          <a:ea typeface="+mn-ea"/>
                          <a:cs typeface="+mn-cs"/>
                        </a:rPr>
                        <a:t>9. Employee reportedly was wearing gloves during machining due to hot chips hitting his hand. Employee was not using a chip guard. </a:t>
                      </a:r>
                    </a:p>
                    <a:p>
                      <a:r>
                        <a:rPr kumimoji="0" lang="en-US" sz="900" b="0" i="0" u="none" strike="noStrike" kern="1200" baseline="0" dirty="0" smtClean="0">
                          <a:solidFill>
                            <a:schemeClr val="dk1"/>
                          </a:solidFill>
                          <a:latin typeface="+mn-lt"/>
                          <a:ea typeface="+mn-ea"/>
                          <a:cs typeface="+mn-cs"/>
                        </a:rPr>
                        <a:t>10.Employee acknowledges he should have removed </a:t>
                      </a:r>
                    </a:p>
                  </a:txBody>
                  <a:tcPr marL="89994" marR="89994" marT="90021" marB="90021">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0" lang="en-US" sz="1100" b="0" i="0" u="none" strike="noStrike" kern="1200" baseline="0" dirty="0" smtClean="0">
                        <a:solidFill>
                          <a:schemeClr val="dk1"/>
                        </a:solidFill>
                        <a:latin typeface="+mn-lt"/>
                        <a:ea typeface="+mn-ea"/>
                        <a:cs typeface="+mn-cs"/>
                      </a:endParaRPr>
                    </a:p>
                    <a:p>
                      <a:r>
                        <a:rPr kumimoji="0" lang="en-US" sz="1100" b="0" i="0" u="none" strike="noStrike" kern="1200" baseline="0" dirty="0" smtClean="0">
                          <a:solidFill>
                            <a:schemeClr val="dk1"/>
                          </a:solidFill>
                          <a:latin typeface="+mn-lt"/>
                          <a:ea typeface="+mn-ea"/>
                          <a:cs typeface="+mn-cs"/>
                        </a:rPr>
                        <a:t>1. Safety Stand-Down planned for next morning </a:t>
                      </a:r>
                    </a:p>
                    <a:p>
                      <a:r>
                        <a:rPr kumimoji="0" lang="en-US" sz="1100" b="0" i="0" u="none" strike="noStrike" kern="1200" baseline="0" dirty="0" smtClean="0">
                          <a:solidFill>
                            <a:schemeClr val="dk1"/>
                          </a:solidFill>
                          <a:latin typeface="+mn-lt"/>
                          <a:ea typeface="+mn-ea"/>
                          <a:cs typeface="+mn-cs"/>
                        </a:rPr>
                        <a:t>• Reiterate rotating equipment and D-R “Hands Off” Directive. </a:t>
                      </a:r>
                    </a:p>
                    <a:p>
                      <a:r>
                        <a:rPr kumimoji="0" lang="en-US" sz="1100" b="0" i="0" u="none" strike="noStrike" kern="1200" baseline="0" dirty="0" smtClean="0">
                          <a:solidFill>
                            <a:schemeClr val="dk1"/>
                          </a:solidFill>
                          <a:latin typeface="+mn-lt"/>
                          <a:ea typeface="+mn-ea"/>
                          <a:cs typeface="+mn-cs"/>
                        </a:rPr>
                        <a:t>• Reinforce proper polishing techniques maintaining a safe distance from part. </a:t>
                      </a:r>
                    </a:p>
                    <a:p>
                      <a:r>
                        <a:rPr kumimoji="0" lang="en-US" sz="1100" b="0" i="0" u="none" strike="noStrike" kern="1200" baseline="0" dirty="0" smtClean="0">
                          <a:solidFill>
                            <a:schemeClr val="dk1"/>
                          </a:solidFill>
                          <a:latin typeface="+mn-lt"/>
                          <a:ea typeface="+mn-ea"/>
                          <a:cs typeface="+mn-cs"/>
                        </a:rPr>
                        <a:t>• Glove use around rotating parts </a:t>
                      </a:r>
                    </a:p>
                    <a:p>
                      <a:r>
                        <a:rPr kumimoji="0" lang="en-US" sz="1100" b="0" i="0" u="none" strike="noStrike" kern="1200" baseline="0" dirty="0" smtClean="0">
                          <a:solidFill>
                            <a:schemeClr val="dk1"/>
                          </a:solidFill>
                          <a:latin typeface="+mn-lt"/>
                          <a:ea typeface="+mn-ea"/>
                          <a:cs typeface="+mn-cs"/>
                        </a:rPr>
                        <a:t>2. Disciplinary Action to be determined </a:t>
                      </a:r>
                    </a:p>
                    <a:p>
                      <a:r>
                        <a:rPr kumimoji="0" lang="en-US" sz="1100" b="0" i="0" u="none" strike="noStrike" kern="1200" baseline="0" dirty="0" smtClean="0">
                          <a:solidFill>
                            <a:schemeClr val="dk1"/>
                          </a:solidFill>
                          <a:latin typeface="+mn-lt"/>
                          <a:ea typeface="+mn-ea"/>
                          <a:cs typeface="+mn-cs"/>
                        </a:rPr>
                        <a:t>3. Safety Department Interaction </a:t>
                      </a:r>
                    </a:p>
                    <a:p>
                      <a:r>
                        <a:rPr kumimoji="0" lang="en-US" sz="1100" b="0" i="0" u="none" strike="noStrike" kern="1200" baseline="0" dirty="0" smtClean="0">
                          <a:solidFill>
                            <a:schemeClr val="dk1"/>
                          </a:solidFill>
                          <a:latin typeface="+mn-lt"/>
                          <a:ea typeface="+mn-ea"/>
                          <a:cs typeface="+mn-cs"/>
                        </a:rPr>
                        <a:t>• Corporate HSE onsite the evening of the accident and lead this initial investigation reported here. </a:t>
                      </a:r>
                    </a:p>
                    <a:p>
                      <a:endParaRPr lang="en-GB" sz="600" b="0" u="sng"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GB" sz="12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881149">
                <a:tc vMerge="1">
                  <a:txBody>
                    <a:bodyPr/>
                    <a:lstStyle/>
                    <a:p>
                      <a:endParaRPr lang="en-GB"/>
                    </a:p>
                  </a:txBody>
                  <a:tcPr/>
                </a:tc>
                <a:tc>
                  <a:txBody>
                    <a:bodyPr/>
                    <a:lstStyle/>
                    <a:p>
                      <a:endParaRPr lang="en-GB" sz="600" b="0"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6653" name="Picture 32"/>
          <p:cNvPicPr>
            <a:picLocks noChangeAspect="1" noChangeArrowheads="1"/>
          </p:cNvPicPr>
          <p:nvPr/>
        </p:nvPicPr>
        <p:blipFill>
          <a:blip r:embed="rId5" cstate="print"/>
          <a:srcRect/>
          <a:stretch>
            <a:fillRect/>
          </a:stretch>
        </p:blipFill>
        <p:spPr bwMode="auto">
          <a:xfrm>
            <a:off x="5343525" y="1063625"/>
            <a:ext cx="2986088" cy="241141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8864</TotalTime>
  <Words>379</Words>
  <Application>Microsoft Office PowerPoint</Application>
  <PresentationFormat>On-screen Show (4:3)</PresentationFormat>
  <Paragraphs>27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475</cp:revision>
  <cp:lastPrinted>2003-11-04T16:53:27Z</cp:lastPrinted>
  <dcterms:created xsi:type="dcterms:W3CDTF">2004-01-23T18:06:09Z</dcterms:created>
  <dcterms:modified xsi:type="dcterms:W3CDTF">2016-04-07T17:48:35Z</dcterms:modified>
</cp:coreProperties>
</file>